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Barlow" pitchFamily="2" charset="7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4610"/>
  </p:normalViewPr>
  <p:slideViewPr>
    <p:cSldViewPr snapToGrid="0" snapToObjects="1">
      <p:cViewPr>
        <p:scale>
          <a:sx n="74" d="100"/>
          <a:sy n="74" d="100"/>
        </p:scale>
        <p:origin x="71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83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indDish.ai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indDish.a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16837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u="sng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MindDish.ai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52875"/>
            <a:ext cx="538519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Multimodal RAG-Based Cooking Assistant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466605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Engineering Bootcamp Project • Ironhack 2025</a:t>
            </a:r>
            <a:endParaRPr lang="en-US" sz="1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F2C40A-60AA-FB13-D863-64F2F0896868}"/>
              </a:ext>
            </a:extLst>
          </p:cNvPr>
          <p:cNvSpPr/>
          <p:nvPr/>
        </p:nvSpPr>
        <p:spPr>
          <a:xfrm>
            <a:off x="12404784" y="7625120"/>
            <a:ext cx="2225615" cy="4830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451" y="589598"/>
            <a:ext cx="4765238" cy="595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Vision for the Future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50451" y="1614011"/>
            <a:ext cx="13129498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MindDish.ai represents just the beginning of AI-powered culinary assistance. The roadmap ahead focuses on expansion, accessibility, and enhanced user experience.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0451" y="2541270"/>
            <a:ext cx="6457474" cy="2444710"/>
          </a:xfrm>
          <a:prstGeom prst="roundRect">
            <a:avLst>
              <a:gd name="adj" fmla="val 1315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987742" y="2778562"/>
            <a:ext cx="643295" cy="643295"/>
          </a:xfrm>
          <a:prstGeom prst="roundRect">
            <a:avLst>
              <a:gd name="adj" fmla="val 14212897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669" y="2955488"/>
            <a:ext cx="289441" cy="28944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7742" y="3636288"/>
            <a:ext cx="2849285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Expanded Cuisine Library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87742" y="4062651"/>
            <a:ext cx="5982891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50+ more videos covering Asian, Middle Eastern, and Latin American cooking traditions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2356" y="2541270"/>
            <a:ext cx="6457593" cy="2444710"/>
          </a:xfrm>
          <a:prstGeom prst="roundRect">
            <a:avLst>
              <a:gd name="adj" fmla="val 1315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659648" y="2778562"/>
            <a:ext cx="643295" cy="643295"/>
          </a:xfrm>
          <a:prstGeom prst="roundRect">
            <a:avLst>
              <a:gd name="adj" fmla="val 14212897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6575" y="2955488"/>
            <a:ext cx="289441" cy="28944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9648" y="3636288"/>
            <a:ext cx="2382560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Voice Integration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659648" y="4062651"/>
            <a:ext cx="5983010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Hands-free operation with voice input and audio responses for truly seamless cooking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50451" y="5200412"/>
            <a:ext cx="6457474" cy="2444710"/>
          </a:xfrm>
          <a:prstGeom prst="roundRect">
            <a:avLst>
              <a:gd name="adj" fmla="val 1315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7742" y="5437703"/>
            <a:ext cx="643295" cy="643295"/>
          </a:xfrm>
          <a:prstGeom prst="roundRect">
            <a:avLst>
              <a:gd name="adj" fmla="val 14212897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669" y="5614630"/>
            <a:ext cx="289441" cy="28944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742" y="6295430"/>
            <a:ext cx="2382560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Native Mobile App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987742" y="6721793"/>
            <a:ext cx="5982891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iOS and Android applications with offline mode and kitchen timer integration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422356" y="5200412"/>
            <a:ext cx="6457593" cy="2444710"/>
          </a:xfrm>
          <a:prstGeom prst="roundRect">
            <a:avLst>
              <a:gd name="adj" fmla="val 1315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659648" y="5437703"/>
            <a:ext cx="643295" cy="643295"/>
          </a:xfrm>
          <a:prstGeom prst="roundRect">
            <a:avLst>
              <a:gd name="adj" fmla="val 14212897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6575" y="5614630"/>
            <a:ext cx="289441" cy="28944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59648" y="6295430"/>
            <a:ext cx="2382560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Meal Planning AI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7659648" y="6721793"/>
            <a:ext cx="5983010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Weekly menu generation with shopping lists and nutritional tracking capabilities</a:t>
            </a:r>
            <a:endParaRPr lang="en-US" sz="16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6F0838-C366-7D4E-C299-B05288D56E63}"/>
              </a:ext>
            </a:extLst>
          </p:cNvPr>
          <p:cNvSpPr/>
          <p:nvPr/>
        </p:nvSpPr>
        <p:spPr>
          <a:xfrm>
            <a:off x="12404784" y="7625120"/>
            <a:ext cx="2225615" cy="4830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50519"/>
            <a:ext cx="7415927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</a:t>
            </a:r>
            <a:endParaRPr lang="en-US" sz="8600" dirty="0"/>
          </a:p>
        </p:txBody>
      </p:sp>
      <p:sp>
        <p:nvSpPr>
          <p:cNvPr id="4" name="Text 1"/>
          <p:cNvSpPr/>
          <p:nvPr/>
        </p:nvSpPr>
        <p:spPr>
          <a:xfrm>
            <a:off x="864037" y="3992404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Questions?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864037" y="491120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Experience MindDish.ai live at </a:t>
            </a:r>
            <a:r>
              <a:rPr lang="en-US" sz="19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minddish.ai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58391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 with passion for cooking and AI engineering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865" y="745927"/>
            <a:ext cx="7742873" cy="505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Challenge: Cooking in the Digital Age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36865" y="1524238"/>
            <a:ext cx="7870269" cy="1353383"/>
          </a:xfrm>
          <a:prstGeom prst="roundRect">
            <a:avLst>
              <a:gd name="adj" fmla="val 810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4005" y="1524238"/>
            <a:ext cx="91440" cy="1353383"/>
          </a:xfrm>
          <a:prstGeom prst="roundRect">
            <a:avLst>
              <a:gd name="adj" fmla="val 29850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10233" y="1729026"/>
            <a:ext cx="202180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Video Friction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10233" y="2090857"/>
            <a:ext cx="7392114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Following YouTube cooking tutorials requires constant pausing, rewinding, and searching—disrupting the natural flow of cooking.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6865" y="3059549"/>
            <a:ext cx="7870269" cy="1353383"/>
          </a:xfrm>
          <a:prstGeom prst="roundRect">
            <a:avLst>
              <a:gd name="adj" fmla="val 810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14005" y="3059549"/>
            <a:ext cx="91440" cy="1353383"/>
          </a:xfrm>
          <a:prstGeom prst="roundRect">
            <a:avLst>
              <a:gd name="adj" fmla="val 298503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10233" y="3264337"/>
            <a:ext cx="202180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Language Barriers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10233" y="3626168"/>
            <a:ext cx="7392114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Authentic global recipes often lack multilingual support, limiting access to diverse culinary traditions and techniques.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36865" y="4594860"/>
            <a:ext cx="7870269" cy="1353383"/>
          </a:xfrm>
          <a:prstGeom prst="roundRect">
            <a:avLst>
              <a:gd name="adj" fmla="val 810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14005" y="4594860"/>
            <a:ext cx="91440" cy="1353383"/>
          </a:xfrm>
          <a:prstGeom prst="roundRect">
            <a:avLst>
              <a:gd name="adj" fmla="val 298503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10233" y="4799648"/>
            <a:ext cx="202180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 Interactive Help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10233" y="5161478"/>
            <a:ext cx="7392114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Traditional videos can't answer questions about ingredient substitutions, timing adjustments, or technique clarifications in real-time.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36865" y="6130171"/>
            <a:ext cx="7870269" cy="1353383"/>
          </a:xfrm>
          <a:prstGeom prst="roundRect">
            <a:avLst>
              <a:gd name="adj" fmla="val 810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14005" y="6130171"/>
            <a:ext cx="91440" cy="1353383"/>
          </a:xfrm>
          <a:prstGeom prst="roundRect">
            <a:avLst>
              <a:gd name="adj" fmla="val 298503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910233" y="6334958"/>
            <a:ext cx="202180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Missing Context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10233" y="6696789"/>
            <a:ext cx="7392114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struggle to find specific information within long videos, wasting valuable time when they need quick answers.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08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053" y="3490198"/>
            <a:ext cx="5733931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Introducing </a:t>
            </a:r>
            <a:r>
              <a:rPr lang="en-US" sz="4000" b="1" u="sng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MindDish.ai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01053" y="4469249"/>
            <a:ext cx="13028295" cy="73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intelligent cooking companion that transforms how people learn and cook from video recipes, powered by advanced RAG technology and multimodal AI.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01053" y="5687735"/>
            <a:ext cx="3780830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Intelligent Recipe Analysis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01053" y="6297930"/>
            <a:ext cx="6234946" cy="1098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Curated collection of 28 cooking videos spanning 7 distinct cuisines—from African to Italian—processed into searchable, conversational knowledge.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602022" y="5687735"/>
            <a:ext cx="3350657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Multilingual &amp; Adaptive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02022" y="6297930"/>
            <a:ext cx="6234946" cy="1098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Supports English, Portuguese, Spanish, French, and Nigerian languages. Provides instant answers, ingredient substitutions, and safety-verified recommendations.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A62D71-661F-1338-3CD0-E72552DEC8DC}"/>
              </a:ext>
            </a:extLst>
          </p:cNvPr>
          <p:cNvSpPr/>
          <p:nvPr/>
        </p:nvSpPr>
        <p:spPr>
          <a:xfrm>
            <a:off x="12404784" y="7625120"/>
            <a:ext cx="2225615" cy="4830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64431"/>
            <a:ext cx="588121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Architecture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43983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733080"/>
            <a:ext cx="4136231" cy="3048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64037" y="29173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Ingestion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3408402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28 curated cooking videos processed and chunked into 240 semantic segments for optimal retrieval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7084" y="2343983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2733080"/>
            <a:ext cx="4136231" cy="30480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47084" y="29173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Vector Storage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247084" y="3408402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ChromaDB vectorstore with OpenAI text-embedding-3-small for lightning-fast similarity search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2343983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2733080"/>
            <a:ext cx="4136231" cy="30480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30132" y="29173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RAG Pipeline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630132" y="3408402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GPT-3.5-turbo orchestrates 17 specialized tools including Tavily web search for expanded knowledge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502550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4037" y="5414605"/>
            <a:ext cx="6327696" cy="30480"/>
          </a:xfrm>
          <a:prstGeom prst="rect">
            <a:avLst/>
          </a:prstGeom>
          <a:solidFill>
            <a:srgbClr val="0912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64037" y="55989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Layer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64037" y="6089928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FastAPI backend handles requests, manages sessions, and ensures secure communication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38549" y="502550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7438549" y="5414605"/>
            <a:ext cx="6327815" cy="3048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38549" y="55989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Interface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7438549" y="6089928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Next.js frontend deployed at minddish.ai provides seamless, responsive cooking assistance</a:t>
            </a:r>
            <a:endParaRPr lang="en-US" sz="19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65D6B4-E6AF-D0E0-EEE2-5618451B285E}"/>
              </a:ext>
            </a:extLst>
          </p:cNvPr>
          <p:cNvSpPr/>
          <p:nvPr/>
        </p:nvSpPr>
        <p:spPr>
          <a:xfrm>
            <a:off x="12404784" y="7625120"/>
            <a:ext cx="2225615" cy="4830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958" y="820579"/>
            <a:ext cx="8071128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Powerful Features That Stand Out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07958" y="2154198"/>
            <a:ext cx="268462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3-Layer Safety System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07958" y="2613184"/>
            <a:ext cx="3037165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Ingredient substitutions verified through multiple safety checks to prevent allergic reactions and ensure culinary success.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33612" y="2154198"/>
            <a:ext cx="266080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Multi-Cuisine Support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133612" y="2613184"/>
            <a:ext cx="3037284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Seven distinct culinary traditions: African, French, Portuguese, Jamaican, Syrian, Italian, and Indian cuisines.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459385" y="2154198"/>
            <a:ext cx="3037284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Permission-Based Search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459385" y="2933700"/>
            <a:ext cx="3037284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User-controlled web search integration via Tavily API expands knowledge beyond the recipe database when needed.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0785158" y="2154198"/>
            <a:ext cx="256496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Contextual Memory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0785158" y="2613184"/>
            <a:ext cx="3037284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Session-based conversation history remembers your questions and preferences throughout the cooking journey.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07958" y="5472708"/>
            <a:ext cx="256496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Source Attribution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07958" y="5931694"/>
            <a:ext cx="3037165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Every response includes clear source references, ensuring transparency and building trust in AI recommendations.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626F-18D3-956E-6065-E5344C9CD178}"/>
              </a:ext>
            </a:extLst>
          </p:cNvPr>
          <p:cNvSpPr/>
          <p:nvPr/>
        </p:nvSpPr>
        <p:spPr>
          <a:xfrm>
            <a:off x="12404784" y="7625120"/>
            <a:ext cx="2225615" cy="4830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738" y="445294"/>
            <a:ext cx="7396758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Evaluation Results: Performance Excellence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1224673"/>
            <a:ext cx="7940040" cy="425398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587353" y="5604629"/>
            <a:ext cx="161925" cy="161925"/>
          </a:xfrm>
          <a:prstGeom prst="roundRect">
            <a:avLst>
              <a:gd name="adj" fmla="val 11294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810238" y="5604629"/>
            <a:ext cx="650319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4612958" y="5604629"/>
            <a:ext cx="161925" cy="161925"/>
          </a:xfrm>
          <a:prstGeom prst="roundRect">
            <a:avLst>
              <a:gd name="adj" fmla="val 11294"/>
            </a:avLst>
          </a:prstGeom>
          <a:solidFill>
            <a:srgbClr val="1AFF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835843" y="5604629"/>
            <a:ext cx="745450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Remaining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5948720"/>
            <a:ext cx="2915007" cy="1619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909447" y="1401128"/>
            <a:ext cx="5161717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92.9%</a:t>
            </a:r>
            <a:endParaRPr lang="en-US" sz="4200" dirty="0"/>
          </a:p>
        </p:txBody>
      </p:sp>
      <p:sp>
        <p:nvSpPr>
          <p:cNvPr id="10" name="Text 6"/>
          <p:cNvSpPr/>
          <p:nvPr/>
        </p:nvSpPr>
        <p:spPr>
          <a:xfrm>
            <a:off x="10590609" y="2137886"/>
            <a:ext cx="179939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Accuracy Rate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8909447" y="2524601"/>
            <a:ext cx="516171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Consistently accurate responses across diverse queries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8909447" y="3188494"/>
            <a:ext cx="5161717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1.77s</a:t>
            </a:r>
            <a:endParaRPr lang="en-US" sz="4200" dirty="0"/>
          </a:p>
        </p:txBody>
      </p:sp>
      <p:sp>
        <p:nvSpPr>
          <p:cNvPr id="13" name="Text 9"/>
          <p:cNvSpPr/>
          <p:nvPr/>
        </p:nvSpPr>
        <p:spPr>
          <a:xfrm>
            <a:off x="10590609" y="3925253"/>
            <a:ext cx="179939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Response Time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8909447" y="4311968"/>
            <a:ext cx="516171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Lightning-fast answers for seamless cooking experience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8909447" y="4975860"/>
            <a:ext cx="5161717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100%</a:t>
            </a:r>
            <a:endParaRPr lang="en-US" sz="4200" dirty="0"/>
          </a:p>
        </p:txBody>
      </p:sp>
      <p:sp>
        <p:nvSpPr>
          <p:cNvPr id="16" name="Text 12"/>
          <p:cNvSpPr/>
          <p:nvPr/>
        </p:nvSpPr>
        <p:spPr>
          <a:xfrm>
            <a:off x="10590609" y="5712619"/>
            <a:ext cx="179939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 Pass Rate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8909447" y="6099334"/>
            <a:ext cx="516171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evaluation suite validates reliability</a:t>
            </a:r>
            <a:endParaRPr lang="en-US" sz="1250" dirty="0"/>
          </a:p>
        </p:txBody>
      </p:sp>
      <p:sp>
        <p:nvSpPr>
          <p:cNvPr id="18" name="Text 14"/>
          <p:cNvSpPr/>
          <p:nvPr/>
        </p:nvSpPr>
        <p:spPr>
          <a:xfrm>
            <a:off x="566738" y="7932539"/>
            <a:ext cx="1349692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Rigorous testing across multiple cuisines, languages, and query types confirms MindDish.ai delivers professional-grade assistance with exceptional speed and accuracy.</a:t>
            </a:r>
            <a:endParaRPr lang="en-US" sz="12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D1B95C-0536-B384-2A08-96F74551BCEC}"/>
              </a:ext>
            </a:extLst>
          </p:cNvPr>
          <p:cNvSpPr/>
          <p:nvPr/>
        </p:nvSpPr>
        <p:spPr>
          <a:xfrm>
            <a:off x="12404784" y="7625120"/>
            <a:ext cx="2225615" cy="4830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AI-generated content may be incorrect.">
            <a:extLst>
              <a:ext uri="{FF2B5EF4-FFF2-40B4-BE49-F238E27FC236}">
                <a16:creationId xmlns:a16="http://schemas.microsoft.com/office/drawing/2014/main" id="{892811B7-3C04-B5E6-9FCD-F2A8E181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79320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3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D4E8364E-AE51-2072-7C6E-37E1EE14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275" y="-19250"/>
            <a:ext cx="14785675" cy="82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3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210" y="753904"/>
            <a:ext cx="7364373" cy="575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Overcoming Technical Challenges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10" y="1640324"/>
            <a:ext cx="1035963" cy="19451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8341" y="1847493"/>
            <a:ext cx="230231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YouTube IP Blocking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968341" y="2259568"/>
            <a:ext cx="6450449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Direct video access repeatedly blocked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968341" y="2715339"/>
            <a:ext cx="6450449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Solution: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Implemented YouTube Transcript API for reliable data extraction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10" y="3585448"/>
            <a:ext cx="1035963" cy="19451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68341" y="3792617"/>
            <a:ext cx="230231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Key Security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968341" y="4204692"/>
            <a:ext cx="6450449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Protecting sensitive credentials in production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968341" y="4660463"/>
            <a:ext cx="6450449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Solution: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Environment variables managed through Render deployment platform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10" y="5530572"/>
            <a:ext cx="1035963" cy="19451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68341" y="5737741"/>
            <a:ext cx="253067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ChromaDB Deployment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968341" y="6149816"/>
            <a:ext cx="6450449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Vector database initialization in cloud environment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968341" y="6605588"/>
            <a:ext cx="6450449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595</Words>
  <Application>Microsoft Macintosh PowerPoint</Application>
  <PresentationFormat>Custom</PresentationFormat>
  <Paragraphs>90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Spline Sans Bold</vt:lpstr>
      <vt:lpstr>Barlow</vt:lpstr>
      <vt:lpstr>Arial</vt:lpstr>
      <vt:lpstr>Spline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Affiong Akpanisong</cp:lastModifiedBy>
  <cp:revision>3</cp:revision>
  <dcterms:created xsi:type="dcterms:W3CDTF">2025-11-29T14:29:21Z</dcterms:created>
  <dcterms:modified xsi:type="dcterms:W3CDTF">2025-11-29T14:41:16Z</dcterms:modified>
</cp:coreProperties>
</file>